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7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8"/>
  </p:normalViewPr>
  <p:slideViewPr>
    <p:cSldViewPr snapToGrid="0" snapToObjects="1">
      <p:cViewPr varScale="1">
        <p:scale>
          <a:sx n="119" d="100"/>
          <a:sy n="119" d="100"/>
        </p:scale>
        <p:origin x="3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37ae02644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e37ae0264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804c85d0c_0_6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b804c85d0c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b804c85d0c_0_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b804c85d0c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b804c85d0c_0_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b804c85d0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37ae02644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e37ae0264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b804c85d0c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b804c85d0c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e37ae02644_0_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e37ae0264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b804c85d0c_0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b804c85d0c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3ab27913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3ab27913e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b804c85d0c_0_10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b804c85d0c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e3a2d8424d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e3a2d8424d_0_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b804c85d0c_0_1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b804c85d0c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b804c85d0c_0_1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gb804c85d0c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37ae02644_0_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e37ae0264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804c85d0c_0_8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b804c85d0c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b804c85d0c_0_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gb804c85d0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b804c85d0c_0_9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gb804c85d0c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e37ae02644_0_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e37ae02644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804c85d0c_0_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b804c85d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804c85d0c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gb804c85d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b804c85d0c_0_6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gb804c85d0c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37ae02644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ge37ae026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2pPr>
            <a:lvl3pPr marL="1371600" lvl="2" indent="-2286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3pPr>
            <a:lvl4pPr marL="1828800" lvl="3" indent="-2286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4pPr>
            <a:lvl5pPr marL="2286000" lvl="4" indent="-22860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/>
            </a:lvl1pPr>
            <a:lvl2pPr marL="914400" lvl="1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/>
            </a:lvl2pPr>
            <a:lvl3pPr marL="1371600" lvl="2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/>
            </a:lvl3pPr>
            <a:lvl4pPr marL="1828800" lvl="3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/>
            </a:lvl4pPr>
            <a:lvl5pPr marL="2286000" lvl="4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1pPr>
            <a:lvl2pPr marL="914400" lvl="1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2pPr>
            <a:lvl3pPr marL="1371600" lvl="2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3pPr>
            <a:lvl4pPr marL="1828800" lvl="3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ender-api.com/e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6000"/>
              <a:buFont typeface="Calibri"/>
              <a:buNone/>
            </a:pPr>
            <a:r>
              <a:rPr lang="en-US" sz="60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Final Presentation</a:t>
            </a: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fontScale="92500" lnSpcReduction="20000"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66666"/>
              <a:buNone/>
            </a:pPr>
            <a:r>
              <a:rPr lang="en-US"/>
              <a:t>06.07.21</a:t>
            </a:r>
            <a:endParaRPr/>
          </a:p>
          <a:p>
            <a:pPr marL="0" lvl="0" indent="0" algn="just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endParaRPr sz="816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679653" marR="319100" lvl="0" indent="-671879" algn="just" rtl="0">
              <a:lnSpc>
                <a:spcPct val="17647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ct val="70833"/>
              <a:buNone/>
            </a:pPr>
            <a:r>
              <a:rPr lang="en-US"/>
              <a:t>Computational Social Sciences Lab</a:t>
            </a:r>
            <a:endParaRPr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679653" marR="319100" lvl="0" indent="-671879" algn="just" rtl="0">
              <a:lnSpc>
                <a:spcPct val="18125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ct val="196078"/>
              <a:buNone/>
            </a:pPr>
            <a:r>
              <a:rPr lang="en-US"/>
              <a:t>Supervised by: Prof. Dr. Florian Lemmerich</a:t>
            </a:r>
            <a:endParaRPr sz="816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679653" marR="319100" lvl="0" indent="-671879" algn="just" rtl="0">
              <a:lnSpc>
                <a:spcPct val="18125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ct val="196078"/>
              <a:buNone/>
            </a:pPr>
            <a:r>
              <a:rPr lang="en-US"/>
              <a:t>SoSe’21</a:t>
            </a:r>
            <a:endParaRPr sz="816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51" name="Google Shape;51;p11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4000" y="1410290"/>
            <a:ext cx="4684388" cy="225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1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 b="0" i="0" u="none" strike="noStrike" cap="none" dirty="0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 sz="4400" b="0" i="0" u="none" strike="noStrike" cap="none" dirty="0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20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406392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 descr="Imag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/>
        </p:nvSpPr>
        <p:spPr>
          <a:xfrm>
            <a:off x="26800" y="3053950"/>
            <a:ext cx="991200" cy="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9DEF9D-C062-1644-A44E-0846CF922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2021-07-06 at 1.20.06 PM.mov">
            <a:hlinkClick r:id="" action="ppaction://media"/>
            <a:extLst>
              <a:ext uri="{FF2B5EF4-FFF2-40B4-BE49-F238E27FC236}">
                <a16:creationId xmlns:a16="http://schemas.microsoft.com/office/drawing/2014/main" id="{EC2F2E54-C915-1543-85EC-FD58094C14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1408172"/>
            <a:ext cx="12192000" cy="5304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Problems in data collection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838200" y="1408175"/>
            <a:ext cx="10515600" cy="47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Irregular HTML structure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Time-out issue while retrieving many webpages at once.</a:t>
            </a:r>
            <a:endParaRPr/>
          </a:p>
        </p:txBody>
      </p:sp>
      <p:pic>
        <p:nvPicPr>
          <p:cNvPr id="125" name="Google Shape;125;p21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/>
          <p:nvPr/>
        </p:nvSpPr>
        <p:spPr>
          <a:xfrm>
            <a:off x="26800" y="3053950"/>
            <a:ext cx="991200" cy="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Group Members</a:t>
            </a:r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4294967295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chemeClr val="lt1"/>
                </a:solidFill>
              </a:rPr>
              <a:t>Research Questions</a:t>
            </a:r>
            <a:endParaRPr sz="50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3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Research questions - Q</a:t>
            </a:r>
            <a:r>
              <a:rPr lang="en-US" sz="4300">
                <a:solidFill>
                  <a:srgbClr val="FF9300"/>
                </a:solidFill>
              </a:rPr>
              <a:t>1</a:t>
            </a:r>
            <a:endParaRPr sz="43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Q1 : Comparison of ‘</a:t>
            </a:r>
            <a:r>
              <a:rPr lang="en-US" u="sng"/>
              <a:t>sentiments</a:t>
            </a:r>
            <a:r>
              <a:rPr lang="en-US"/>
              <a:t>’ in advertisements listed by a </a:t>
            </a:r>
            <a:r>
              <a:rPr lang="en-US" u="sng"/>
              <a:t>Male</a:t>
            </a:r>
            <a:r>
              <a:rPr lang="en-US"/>
              <a:t> and and those listed by a </a:t>
            </a:r>
            <a:r>
              <a:rPr lang="en-US" u="sng"/>
              <a:t>Female</a:t>
            </a:r>
            <a:r>
              <a:rPr lang="en-US"/>
              <a:t>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Fields taken into consideration : Name, Gender, Description (Lage, WG-Leben and Sonstiges)</a:t>
            </a:r>
            <a:endParaRPr/>
          </a:p>
        </p:txBody>
      </p:sp>
      <p:pic>
        <p:nvPicPr>
          <p:cNvPr id="140" name="Google Shape;140;p2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Research questions - </a:t>
            </a:r>
            <a:r>
              <a:rPr lang="en-US">
                <a:solidFill>
                  <a:srgbClr val="FF9300"/>
                </a:solidFill>
              </a:rPr>
              <a:t>Q2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4992300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Q2 : How many advertisements welcome </a:t>
            </a:r>
            <a:r>
              <a:rPr lang="en-US" u="sng"/>
              <a:t>LGBTQIA</a:t>
            </a:r>
            <a:r>
              <a:rPr lang="en-US"/>
              <a:t>+ and </a:t>
            </a:r>
            <a:r>
              <a:rPr lang="en-US" u="sng"/>
              <a:t>age</a:t>
            </a:r>
            <a:r>
              <a:rPr lang="en-US"/>
              <a:t> preference?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Fields taken into consideration : Die-WG, Gesucht wird</a:t>
            </a:r>
            <a:endParaRPr/>
          </a:p>
        </p:txBody>
      </p:sp>
      <p:pic>
        <p:nvPicPr>
          <p:cNvPr id="148" name="Google Shape;148;p2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4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4300" y="1408163"/>
            <a:ext cx="4875693" cy="3500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 rotWithShape="1">
          <a:blip r:embed="rId6">
            <a:alphaModFix/>
          </a:blip>
          <a:srcRect b="54997"/>
          <a:stretch/>
        </p:blipFill>
        <p:spPr>
          <a:xfrm>
            <a:off x="6538100" y="4820475"/>
            <a:ext cx="401545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Group Members</a:t>
            </a:r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4294967295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FFFFFF"/>
                </a:solidFill>
              </a:rPr>
              <a:t>Q1 - </a:t>
            </a:r>
            <a:r>
              <a:rPr lang="en-US" sz="5000">
                <a:solidFill>
                  <a:srgbClr val="FFFFFF"/>
                </a:solidFill>
              </a:rPr>
              <a:t>Comparison of ‘</a:t>
            </a:r>
            <a:r>
              <a:rPr lang="en-US" sz="5000" u="sng">
                <a:solidFill>
                  <a:srgbClr val="FFFFFF"/>
                </a:solidFill>
              </a:rPr>
              <a:t>sentiments</a:t>
            </a:r>
            <a:r>
              <a:rPr lang="en-US" sz="5000">
                <a:solidFill>
                  <a:srgbClr val="FFFFFF"/>
                </a:solidFill>
              </a:rPr>
              <a:t>’ </a:t>
            </a:r>
            <a:endParaRPr sz="50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Implementation - Q1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32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Sentiment Analysis</a:t>
            </a:r>
            <a:endParaRPr sz="4400" b="1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body" idx="1"/>
          </p:nvPr>
        </p:nvSpPr>
        <p:spPr>
          <a:xfrm>
            <a:off x="838200" y="2263675"/>
            <a:ext cx="10515600" cy="39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 Used textblob_de package for the German texts.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 Application on the Description texts (</a:t>
            </a:r>
            <a:r>
              <a:rPr lang="en-US">
                <a:solidFill>
                  <a:schemeClr val="dk1"/>
                </a:solidFill>
              </a:rPr>
              <a:t>Lage, WG-Leben and Sonstiges</a:t>
            </a:r>
            <a:r>
              <a:rPr lang="en-US"/>
              <a:t>).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Polarity (emotions expressed in a sentence) was calculated.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Plotting the gender against the sentiment scores.</a:t>
            </a:r>
            <a:endParaRPr/>
          </a:p>
        </p:txBody>
      </p:sp>
      <p:pic>
        <p:nvPicPr>
          <p:cNvPr id="164" name="Google Shape;164;p2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6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>
                <a:solidFill>
                  <a:srgbClr val="FF9300"/>
                </a:solidFill>
              </a:rPr>
              <a:t>Dataset</a:t>
            </a: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4400">
                <a:solidFill>
                  <a:srgbClr val="FF9300"/>
                </a:solidFill>
              </a:rPr>
              <a:t>Q1</a:t>
            </a:r>
            <a:b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2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Sentiment Analysis</a:t>
            </a:r>
            <a:endParaRPr sz="4400" b="1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7"/>
          <p:cNvSpPr txBox="1">
            <a:spLocks noGrp="1"/>
          </p:cNvSpPr>
          <p:nvPr>
            <p:ph type="body" idx="1"/>
          </p:nvPr>
        </p:nvSpPr>
        <p:spPr>
          <a:xfrm>
            <a:off x="839776" y="2057400"/>
            <a:ext cx="36537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Dataset showing sentiments(Polarity scores)</a:t>
            </a:r>
            <a:endParaRPr sz="220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pic>
        <p:nvPicPr>
          <p:cNvPr id="172" name="Google Shape;172;p2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7"/>
          <p:cNvPicPr preferRelativeResize="0"/>
          <p:nvPr/>
        </p:nvPicPr>
        <p:blipFill rotWithShape="1">
          <a:blip r:embed="rId5">
            <a:alphaModFix/>
          </a:blip>
          <a:srcRect l="52201"/>
          <a:stretch/>
        </p:blipFill>
        <p:spPr>
          <a:xfrm>
            <a:off x="4573800" y="455675"/>
            <a:ext cx="7464574" cy="57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Results – Q1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0" name="Google Shape;180;p2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6422" y="1690700"/>
            <a:ext cx="6212053" cy="380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4325" y="1690700"/>
            <a:ext cx="5481625" cy="380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8"/>
          <p:cNvSpPr txBox="1"/>
          <p:nvPr/>
        </p:nvSpPr>
        <p:spPr>
          <a:xfrm>
            <a:off x="2215850" y="5818150"/>
            <a:ext cx="1621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Female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7572725" y="5818150"/>
            <a:ext cx="1621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Male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Results – Q1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p29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9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9"/>
          <p:cNvPicPr preferRelativeResize="0"/>
          <p:nvPr/>
        </p:nvPicPr>
        <p:blipFill rotWithShape="1">
          <a:blip r:embed="rId5">
            <a:alphaModFix/>
          </a:blip>
          <a:srcRect l="1396" r="927"/>
          <a:stretch/>
        </p:blipFill>
        <p:spPr>
          <a:xfrm>
            <a:off x="2537700" y="1673825"/>
            <a:ext cx="6057675" cy="48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Group Members</a:t>
            </a:r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Artiola Kuke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Fariha Hossain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Umme Rabab</a:t>
            </a:r>
            <a:endParaRPr/>
          </a:p>
        </p:txBody>
      </p:sp>
      <p:pic>
        <p:nvPicPr>
          <p:cNvPr id="59" name="Google Shape;59;p1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2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Problems</a:t>
            </a: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 – Q1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6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Problems encountered during analysis - Missing data gave value 0.0, so couldn’t consider this value.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Limited support for German language regarding </a:t>
            </a:r>
            <a:r>
              <a:rPr lang="en-US"/>
              <a:t>sentiment analysis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228600" lvl="0" indent="-508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ts val="2800"/>
              <a:buNone/>
            </a:pPr>
            <a:endParaRPr dirty="0"/>
          </a:p>
        </p:txBody>
      </p:sp>
      <p:pic>
        <p:nvPicPr>
          <p:cNvPr id="200" name="Google Shape;200;p3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0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Group Members</a:t>
            </a:r>
            <a:endParaRPr/>
          </a:p>
        </p:txBody>
      </p:sp>
      <p:sp>
        <p:nvSpPr>
          <p:cNvPr id="207" name="Google Shape;207;p31"/>
          <p:cNvSpPr txBox="1">
            <a:spLocks noGrp="1"/>
          </p:cNvSpPr>
          <p:nvPr>
            <p:ph type="body" idx="4294967295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FFFFFF"/>
                </a:solidFill>
              </a:rPr>
              <a:t>Q2 - </a:t>
            </a:r>
            <a:r>
              <a:rPr lang="en-US" sz="5000" u="sng">
                <a:solidFill>
                  <a:srgbClr val="FFFFFF"/>
                </a:solidFill>
              </a:rPr>
              <a:t>LGBTQIA+</a:t>
            </a:r>
            <a:r>
              <a:rPr lang="en-US" sz="5000">
                <a:solidFill>
                  <a:srgbClr val="FFFFFF"/>
                </a:solidFill>
              </a:rPr>
              <a:t> and </a:t>
            </a:r>
            <a:r>
              <a:rPr lang="en-US" sz="5000" u="sng">
                <a:solidFill>
                  <a:srgbClr val="FFFFFF"/>
                </a:solidFill>
              </a:rPr>
              <a:t>Age</a:t>
            </a:r>
            <a:r>
              <a:rPr lang="en-US" sz="5000">
                <a:solidFill>
                  <a:srgbClr val="FFFFFF"/>
                </a:solidFill>
              </a:rPr>
              <a:t> preference</a:t>
            </a:r>
            <a:endParaRPr sz="50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Implementation - Q2</a:t>
            </a:r>
            <a:b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200" b="1">
                <a:solidFill>
                  <a:schemeClr val="lt2"/>
                </a:solidFill>
              </a:rPr>
              <a:t>Linear Regression</a:t>
            </a:r>
            <a:endParaRPr sz="4400" b="1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endParaRPr/>
          </a:p>
        </p:txBody>
      </p:sp>
      <p:pic>
        <p:nvPicPr>
          <p:cNvPr id="214" name="Google Shape;214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2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225" y="1825625"/>
            <a:ext cx="9297425" cy="463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9300"/>
                </a:solidFill>
              </a:rPr>
              <a:t>Data Visualization:Gender Requirement</a:t>
            </a:r>
            <a:endParaRPr>
              <a:solidFill>
                <a:srgbClr val="FF9300"/>
              </a:solidFill>
            </a:endParaRPr>
          </a:p>
        </p:txBody>
      </p:sp>
      <p:sp>
        <p:nvSpPr>
          <p:cNvPr id="222" name="Google Shape;222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3" name="Google Shape;22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375" y="1493713"/>
            <a:ext cx="10443725" cy="514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Dataset</a:t>
            </a: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 - Q2 (LGBTQIA+ P</a:t>
            </a:r>
            <a:r>
              <a:rPr lang="en-US">
                <a:solidFill>
                  <a:srgbClr val="FF9300"/>
                </a:solidFill>
              </a:rPr>
              <a:t>reference</a:t>
            </a: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200" b="1">
                <a:solidFill>
                  <a:schemeClr val="lt2"/>
                </a:solidFill>
              </a:rPr>
              <a:t>Linear Regression</a:t>
            </a:r>
            <a:endParaRPr sz="4400" b="1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p3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4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4975" y="1602800"/>
            <a:ext cx="2840775" cy="508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9300"/>
                </a:solidFill>
              </a:rPr>
              <a:t>Results -Q2 </a:t>
            </a:r>
            <a:endParaRPr>
              <a:solidFill>
                <a:srgbClr val="FF9300"/>
              </a:solidFill>
            </a:endParaRPr>
          </a:p>
        </p:txBody>
      </p:sp>
      <p:sp>
        <p:nvSpPr>
          <p:cNvPr id="237" name="Google Shape;237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8" name="Google Shape;23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975" y="1374075"/>
            <a:ext cx="5532950" cy="480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5925" y="1493625"/>
            <a:ext cx="5305625" cy="456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5"/>
          <p:cNvSpPr txBox="1"/>
          <p:nvPr/>
        </p:nvSpPr>
        <p:spPr>
          <a:xfrm>
            <a:off x="2005400" y="6176825"/>
            <a:ext cx="1621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Passau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5"/>
          <p:cNvSpPr txBox="1"/>
          <p:nvPr/>
        </p:nvSpPr>
        <p:spPr>
          <a:xfrm>
            <a:off x="8062625" y="6176825"/>
            <a:ext cx="1621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Regensburg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Dataset</a:t>
            </a: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 - Q2 (</a:t>
            </a:r>
            <a:r>
              <a:rPr lang="en-US">
                <a:solidFill>
                  <a:srgbClr val="FF9300"/>
                </a:solidFill>
              </a:rPr>
              <a:t>Age</a:t>
            </a: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 P</a:t>
            </a:r>
            <a:r>
              <a:rPr lang="en-US">
                <a:solidFill>
                  <a:srgbClr val="FF9300"/>
                </a:solidFill>
              </a:rPr>
              <a:t>reference</a:t>
            </a: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b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200" b="1">
                <a:solidFill>
                  <a:schemeClr val="lt2"/>
                </a:solidFill>
              </a:rPr>
              <a:t>Linear Regression</a:t>
            </a:r>
            <a:endParaRPr sz="4400" b="1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7" name="Google Shape;247;p3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6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6"/>
          <p:cNvSpPr txBox="1"/>
          <p:nvPr/>
        </p:nvSpPr>
        <p:spPr>
          <a:xfrm>
            <a:off x="651925" y="1617350"/>
            <a:ext cx="10515600" cy="46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US" sz="20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Linear regression is a basic and commonly used type of predictive analysis.  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US" sz="20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The overall idea of regression is to examine two things: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❖"/>
            </a:pPr>
            <a:r>
              <a:rPr lang="en-US" sz="20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(1) does a set of predictor variables do a good job in predicting an outcome (dependent) variable?  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❖"/>
            </a:pPr>
            <a:r>
              <a:rPr lang="en-US" sz="20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(2) Which variables in particular are significant predictors of the outcome variable, and in what way do they–indicated by the magnitude and sign of the beta estimates–impact the outcome variable? 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100">
                <a:solidFill>
                  <a:srgbClr val="FF9300"/>
                </a:solidFill>
              </a:rPr>
              <a:t>Result</a:t>
            </a:r>
            <a:r>
              <a:rPr lang="en-US" sz="41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 - Q2 :Diversity of intervals </a:t>
            </a:r>
            <a:endParaRPr sz="41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100">
                <a:solidFill>
                  <a:srgbClr val="FF9300"/>
                </a:solidFill>
              </a:rPr>
              <a:t>   </a:t>
            </a:r>
            <a:r>
              <a:rPr lang="en-US" sz="41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(age preference)</a:t>
            </a:r>
            <a:endParaRPr sz="4100" b="1" i="0" u="none" strike="noStrike" cap="none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5" name="Google Shape;255;p3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7"/>
          <p:cNvPicPr preferRelativeResize="0"/>
          <p:nvPr/>
        </p:nvPicPr>
        <p:blipFill rotWithShape="1">
          <a:blip r:embed="rId5">
            <a:alphaModFix/>
          </a:blip>
          <a:srcRect l="-1020" r="-5316" b="-2701"/>
          <a:stretch/>
        </p:blipFill>
        <p:spPr>
          <a:xfrm>
            <a:off x="2830863" y="1690825"/>
            <a:ext cx="6332225" cy="446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Problems</a:t>
            </a: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 – Q2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Inconsistency in data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>
                <a:solidFill>
                  <a:schemeClr val="dk1"/>
                </a:solidFill>
              </a:rPr>
              <a:t>Applying Random Forest was not possible.</a:t>
            </a:r>
            <a:endParaRPr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3500"/>
          </a:p>
        </p:txBody>
      </p:sp>
      <p:pic>
        <p:nvPicPr>
          <p:cNvPr id="264" name="Google Shape;264;p3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Group Members</a:t>
            </a:r>
            <a:endParaRPr/>
          </a:p>
        </p:txBody>
      </p:sp>
      <p:sp>
        <p:nvSpPr>
          <p:cNvPr id="271" name="Google Shape;271;p39"/>
          <p:cNvSpPr txBox="1">
            <a:spLocks noGrp="1"/>
          </p:cNvSpPr>
          <p:nvPr>
            <p:ph type="body" idx="4294967295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FFFFFF"/>
                </a:solidFill>
              </a:rPr>
              <a:t>Future steps</a:t>
            </a:r>
            <a:endParaRPr sz="50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Group Members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4294967295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chemeClr val="lt1"/>
                </a:solidFill>
              </a:rPr>
              <a:t>Introduction</a:t>
            </a:r>
            <a:endParaRPr sz="50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Future steps: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40"/>
          <p:cNvSpPr txBox="1">
            <a:spLocks noGrp="1"/>
          </p:cNvSpPr>
          <p:nvPr>
            <p:ph type="body" idx="1"/>
          </p:nvPr>
        </p:nvSpPr>
        <p:spPr>
          <a:xfrm>
            <a:off x="637600" y="16250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fontScale="77500" lnSpcReduction="10000"/>
          </a:bodyPr>
          <a:lstStyle/>
          <a:p>
            <a:pPr marL="457200" lvl="0" indent="-317182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Expand the dataset with listings from other cities.</a:t>
            </a:r>
            <a:endParaRPr/>
          </a:p>
          <a:p>
            <a:pPr marL="457200" lvl="0" indent="-317182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Automating the scripts further by just entering the preferred City and retrieving all it’s active listings.</a:t>
            </a:r>
            <a:endParaRPr/>
          </a:p>
          <a:p>
            <a:pPr marL="457200" lvl="0" indent="-317182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The analysis can also be applied on other type of Wohnung advertisements.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ct val="100000"/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ct val="100000"/>
              <a:buNone/>
            </a:pPr>
            <a:endParaRPr/>
          </a:p>
          <a:p>
            <a:pPr marL="228600" lvl="0" indent="-508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ct val="100000"/>
              <a:buNone/>
            </a:pPr>
            <a:endParaRPr/>
          </a:p>
        </p:txBody>
      </p:sp>
      <p:pic>
        <p:nvPicPr>
          <p:cNvPr id="278" name="Google Shape;278;p4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0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Group Members</a:t>
            </a:r>
            <a:endParaRPr/>
          </a:p>
        </p:txBody>
      </p:sp>
      <p:sp>
        <p:nvSpPr>
          <p:cNvPr id="285" name="Google Shape;285;p41"/>
          <p:cNvSpPr txBox="1">
            <a:spLocks noGrp="1"/>
          </p:cNvSpPr>
          <p:nvPr>
            <p:ph type="body" idx="4294967295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FFFFFF"/>
                </a:solidFill>
              </a:rPr>
              <a:t>Conclusion</a:t>
            </a:r>
            <a:endParaRPr sz="50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Conclusion</a:t>
            </a:r>
            <a:endParaRPr/>
          </a:p>
        </p:txBody>
      </p:sp>
      <p:sp>
        <p:nvSpPr>
          <p:cNvPr id="291" name="Google Shape;291;p4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lnSpcReduction="10000"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Based on results in Q1, we predict majority of the male showed negative sentiments compared to female.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Based on results in Q2,we predict that the majority of the advertisements in WG-Gesucht do not require age or gender.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Based on results in LGBTQIA+ graph, we conclude that students are more LGBTQIA+ friendly in Passau compared to students in Regensburg.</a:t>
            </a:r>
            <a:endParaRPr/>
          </a:p>
        </p:txBody>
      </p:sp>
      <p:pic>
        <p:nvPicPr>
          <p:cNvPr id="292" name="Google Shape;292;p4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2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3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Group Members</a:t>
            </a:r>
            <a:endParaRPr/>
          </a:p>
        </p:txBody>
      </p:sp>
      <p:sp>
        <p:nvSpPr>
          <p:cNvPr id="299" name="Google Shape;299;p43"/>
          <p:cNvSpPr txBox="1">
            <a:spLocks noGrp="1"/>
          </p:cNvSpPr>
          <p:nvPr>
            <p:ph type="body" idx="4294967295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FFFFFF"/>
                </a:solidFill>
              </a:rPr>
              <a:t>Thank you!!</a:t>
            </a:r>
            <a:endParaRPr sz="50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Agenda</a:t>
            </a:r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838200" y="1559106"/>
            <a:ext cx="10515600" cy="4583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17843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Introduction</a:t>
            </a:r>
            <a:endParaRPr/>
          </a:p>
          <a:p>
            <a:pPr marL="228600" lvl="0" indent="-241934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Dataset</a:t>
            </a:r>
            <a:endParaRPr/>
          </a:p>
          <a:p>
            <a:pPr marL="228600" lvl="0" indent="-241934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Research questions</a:t>
            </a:r>
            <a:endParaRPr/>
          </a:p>
          <a:p>
            <a:pPr marL="228600" lvl="0" indent="-241934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Implementation , Results, Challenges</a:t>
            </a:r>
            <a:endParaRPr/>
          </a:p>
          <a:p>
            <a:pPr marL="228600" lvl="0" indent="-241934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Future steps</a:t>
            </a:r>
            <a:endParaRPr/>
          </a:p>
          <a:p>
            <a:pPr marL="228600" lvl="0" indent="-241934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Discussion</a:t>
            </a:r>
            <a:endParaRPr/>
          </a:p>
        </p:txBody>
      </p:sp>
      <p:pic>
        <p:nvPicPr>
          <p:cNvPr id="73" name="Google Shape;73;p1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Introduction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 b="1"/>
              <a:t>Problem Statement </a:t>
            </a:r>
            <a:r>
              <a:rPr lang="en-US"/>
              <a:t>-</a:t>
            </a:r>
            <a:endParaRPr sz="2940">
              <a:solidFill>
                <a:schemeClr val="dk1"/>
              </a:solidFill>
            </a:endParaRPr>
          </a:p>
          <a:p>
            <a:pPr marL="723900" lvl="1" indent="-32007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1"/>
              <a:buChar char="•"/>
            </a:pPr>
            <a:r>
              <a:rPr lang="en-US" sz="2640">
                <a:solidFill>
                  <a:schemeClr val="dk1"/>
                </a:solidFill>
              </a:rPr>
              <a:t>Searching for WGs is cheaper but finding the right flatmate is difficult because of the mentioned preferences and expression of sentiments.</a:t>
            </a:r>
            <a:endParaRPr sz="2640">
              <a:solidFill>
                <a:schemeClr val="dk1"/>
              </a:solidFill>
            </a:endParaRPr>
          </a:p>
          <a:p>
            <a:pPr marL="7239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b="1"/>
              <a:t>Motivation -</a:t>
            </a:r>
            <a:endParaRPr b="1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>
                <a:solidFill>
                  <a:schemeClr val="dk1"/>
                </a:solidFill>
              </a:rPr>
              <a:t>This has motivated us to predict/observe how many advertisements show positive/negative sentiments w.r.t gender, age and LGBTQIA+ preferences.</a:t>
            </a:r>
            <a:endParaRPr/>
          </a:p>
        </p:txBody>
      </p:sp>
      <p:pic>
        <p:nvPicPr>
          <p:cNvPr id="81" name="Google Shape;81;p1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00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>
                <a:solidFill>
                  <a:srgbClr val="FF9300"/>
                </a:solidFill>
              </a:rPr>
              <a:t>Group Members</a:t>
            </a: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4294967295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chemeClr val="lt1"/>
                </a:solidFill>
              </a:rPr>
              <a:t>Dataset</a:t>
            </a:r>
            <a:endParaRPr sz="50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fontScale="92500" lnSpcReduction="10000"/>
          </a:bodyPr>
          <a:lstStyle/>
          <a:p>
            <a:pPr marL="228600" lvl="0" indent="-21526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ct val="100000"/>
              <a:buChar char="•"/>
            </a:pPr>
            <a:r>
              <a:rPr lang="en-US"/>
              <a:t>Given a page, received all 20 listings in that page.</a:t>
            </a:r>
            <a:endParaRPr/>
          </a:p>
          <a:p>
            <a:pPr marL="228600" lvl="0" indent="-1565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Download the website locally, in case it changes.</a:t>
            </a:r>
            <a:endParaRPr/>
          </a:p>
          <a:p>
            <a:pPr marL="228600" lvl="0" indent="-215265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ct val="100000"/>
              <a:buChar char="•"/>
            </a:pPr>
            <a:r>
              <a:rPr lang="en-US"/>
              <a:t>Data - Name, Title, URL, Die-WG, Gesucht wird, Adresse, Zimmer, Lage, WG-Leben, Sonstiges and Gender.</a:t>
            </a:r>
            <a:endParaRPr/>
          </a:p>
          <a:p>
            <a:pPr marL="228600" lvl="0" indent="-215265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ct val="100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Gender-API</a:t>
            </a:r>
            <a:r>
              <a:rPr lang="en-US"/>
              <a:t> – To determine Gender based on Names.</a:t>
            </a:r>
            <a:endParaRPr/>
          </a:p>
          <a:p>
            <a:pPr marL="723900" lvl="1" indent="-253365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ct val="100000"/>
              <a:buChar char="•"/>
            </a:pPr>
            <a:r>
              <a:rPr lang="en-US"/>
              <a:t>Supports 189 countries</a:t>
            </a:r>
            <a:endParaRPr/>
          </a:p>
          <a:p>
            <a:pPr marL="723900" lvl="1" indent="-253365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84848"/>
              </a:buClr>
              <a:buSzPct val="100000"/>
              <a:buChar char="•"/>
            </a:pPr>
            <a:r>
              <a:rPr lang="en-US"/>
              <a:t>Accuracy - 98 % on an average</a:t>
            </a:r>
            <a:endParaRPr/>
          </a:p>
        </p:txBody>
      </p:sp>
      <p:pic>
        <p:nvPicPr>
          <p:cNvPr id="95" name="Google Shape;95;p1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300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rgbClr val="FF9300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 sz="4400" b="0" i="0" u="none" strike="noStrike" cap="none">
              <a:solidFill>
                <a:srgbClr val="FF9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2800"/>
              <a:buChar char="•"/>
            </a:pPr>
            <a:r>
              <a:rPr lang="en-US"/>
              <a:t>A total of 200 advertisements were scraped.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/>
              <a:t>Collected data from </a:t>
            </a:r>
            <a:r>
              <a:rPr lang="en-US" u="sng"/>
              <a:t>Passau</a:t>
            </a:r>
            <a:r>
              <a:rPr lang="en-US"/>
              <a:t> and saved to csv file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/>
              <a:t>Collected data from </a:t>
            </a:r>
            <a:r>
              <a:rPr lang="en-US" u="sng"/>
              <a:t>Regensburg</a:t>
            </a:r>
            <a:r>
              <a:rPr lang="en-US"/>
              <a:t> and saved to csv file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/>
              <a:t>Merged the two datasets using Pandas.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US"/>
              <a:t>Data cleaning performed.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" name="Google Shape;103;p1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95175" y="455671"/>
            <a:ext cx="2309091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0938" y="5496348"/>
            <a:ext cx="2160000" cy="103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2021-07-04 at 2.42.59 PM.mov">
            <a:hlinkClick r:id="" action="ppaction://media"/>
            <a:extLst>
              <a:ext uri="{FF2B5EF4-FFF2-40B4-BE49-F238E27FC236}">
                <a16:creationId xmlns:a16="http://schemas.microsoft.com/office/drawing/2014/main" id="{1938A145-B7C8-3E4F-88B1-4E66491484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677</Words>
  <Application>Microsoft Macintosh PowerPoint</Application>
  <PresentationFormat>Widescreen</PresentationFormat>
  <Paragraphs>102</Paragraphs>
  <Slides>33</Slides>
  <Notes>33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Times</vt:lpstr>
      <vt:lpstr>Office Theme</vt:lpstr>
      <vt:lpstr>Final Presentation</vt:lpstr>
      <vt:lpstr>Group Members</vt:lpstr>
      <vt:lpstr>Group Members</vt:lpstr>
      <vt:lpstr>Agenda</vt:lpstr>
      <vt:lpstr>Introduction</vt:lpstr>
      <vt:lpstr>Group Members</vt:lpstr>
      <vt:lpstr>Dataset</vt:lpstr>
      <vt:lpstr>Dataset</vt:lpstr>
      <vt:lpstr>PowerPoint Presentation</vt:lpstr>
      <vt:lpstr>Dataset</vt:lpstr>
      <vt:lpstr>Problems in data collection</vt:lpstr>
      <vt:lpstr>Group Members</vt:lpstr>
      <vt:lpstr>Research questions - Q1</vt:lpstr>
      <vt:lpstr>Research questions - Q2</vt:lpstr>
      <vt:lpstr>Group Members</vt:lpstr>
      <vt:lpstr>Implementation - Q1 Sentiment Analysis</vt:lpstr>
      <vt:lpstr>Dataset - Q1 Sentiment Analysis</vt:lpstr>
      <vt:lpstr>Results – Q1</vt:lpstr>
      <vt:lpstr>Results – Q1</vt:lpstr>
      <vt:lpstr>Problems – Q1</vt:lpstr>
      <vt:lpstr>Group Members</vt:lpstr>
      <vt:lpstr>Implementation - Q2 Linear Regression</vt:lpstr>
      <vt:lpstr>Data Visualization:Gender Requirement</vt:lpstr>
      <vt:lpstr>Dataset - Q2 (LGBTQIA+ Preference) Linear Regression</vt:lpstr>
      <vt:lpstr>Results -Q2 </vt:lpstr>
      <vt:lpstr>Dataset - Q2 (Age Preference) Linear Regression</vt:lpstr>
      <vt:lpstr>Result - Q2 :Diversity of intervals     (age preference)</vt:lpstr>
      <vt:lpstr>Problems – Q2</vt:lpstr>
      <vt:lpstr>Group Members</vt:lpstr>
      <vt:lpstr>Future steps:</vt:lpstr>
      <vt:lpstr>Group Members</vt:lpstr>
      <vt:lpstr>Conclusion</vt:lpstr>
      <vt:lpstr>Group Members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Presentation</dc:title>
  <cp:lastModifiedBy>Rabab, Umme</cp:lastModifiedBy>
  <cp:revision>3</cp:revision>
  <dcterms:modified xsi:type="dcterms:W3CDTF">2021-07-06T11:41:44Z</dcterms:modified>
</cp:coreProperties>
</file>